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7" r:id="rId2"/>
    <p:sldId id="289" r:id="rId3"/>
    <p:sldId id="262" r:id="rId4"/>
    <p:sldId id="288" r:id="rId5"/>
    <p:sldId id="261" r:id="rId6"/>
    <p:sldId id="263" r:id="rId7"/>
    <p:sldId id="283" r:id="rId8"/>
    <p:sldId id="264" r:id="rId9"/>
    <p:sldId id="265" r:id="rId10"/>
    <p:sldId id="266" r:id="rId11"/>
    <p:sldId id="285" r:id="rId12"/>
    <p:sldId id="267" r:id="rId13"/>
    <p:sldId id="268" r:id="rId14"/>
    <p:sldId id="270" r:id="rId15"/>
    <p:sldId id="269" r:id="rId16"/>
    <p:sldId id="271" r:id="rId17"/>
    <p:sldId id="284" r:id="rId18"/>
    <p:sldId id="272" r:id="rId19"/>
    <p:sldId id="273" r:id="rId20"/>
    <p:sldId id="276" r:id="rId21"/>
    <p:sldId id="274" r:id="rId22"/>
    <p:sldId id="286" r:id="rId23"/>
    <p:sldId id="280" r:id="rId24"/>
    <p:sldId id="287" r:id="rId25"/>
    <p:sldId id="277" r:id="rId26"/>
    <p:sldId id="278" r:id="rId27"/>
    <p:sldId id="279" r:id="rId2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abian Huesk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212"/>
    <a:srgbClr val="2DA07E"/>
    <a:srgbClr val="85C9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32"/>
    <p:restoredTop sz="96293" autoAdjust="0"/>
  </p:normalViewPr>
  <p:slideViewPr>
    <p:cSldViewPr snapToGrid="0" snapToObjects="1">
      <p:cViewPr varScale="1">
        <p:scale>
          <a:sx n="291" d="100"/>
          <a:sy n="291" d="100"/>
        </p:scale>
        <p:origin x="1352" y="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1023A-E69F-F849-AE57-02996299FDD5}" type="datetimeFigureOut">
              <a:rPr lang="en-US" smtClean="0"/>
              <a:t>9/8/16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585359-0702-7845-ADC0-FC56B8D22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21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30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694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791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44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23" y="205989"/>
            <a:ext cx="7474685" cy="673805"/>
          </a:xfrm>
        </p:spPr>
        <p:txBody>
          <a:bodyPr/>
          <a:lstStyle/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avatar_emerald_200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699" y="206402"/>
            <a:ext cx="577101" cy="577101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033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34A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1/14/15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07C5D84-2227-C144-B485-A8CA33CE423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avatar_white_1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10800" y="205200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2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vatar_emerald_200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699" y="206402"/>
            <a:ext cx="577101" cy="57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0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vatar_emerald_200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699" y="206402"/>
            <a:ext cx="577101" cy="57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46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vatar_emerald_200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699" y="206402"/>
            <a:ext cx="577101" cy="57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4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avatar_emerald_200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699" y="206402"/>
            <a:ext cx="577101" cy="57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2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3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483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9"/>
            <a:ext cx="8229600" cy="673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05784"/>
            <a:ext cx="8229600" cy="3488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336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 Next Demi Bold"/>
          <a:ea typeface="+mj-ea"/>
          <a:cs typeface="Avenir Next Demi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34AD91"/>
        </a:buClr>
        <a:buFont typeface="Wingdings" charset="2"/>
        <a:buChar char="§"/>
        <a:defRPr sz="3200" kern="1200">
          <a:solidFill>
            <a:schemeClr val="tx1"/>
          </a:solidFill>
          <a:latin typeface="Avenir Next Regular"/>
          <a:ea typeface="+mn-ea"/>
          <a:cs typeface="Avenir Next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34AD91"/>
        </a:buClr>
        <a:buFont typeface="Arial"/>
        <a:buChar char="•"/>
        <a:defRPr sz="2800" kern="1200">
          <a:solidFill>
            <a:schemeClr val="tx1"/>
          </a:solidFill>
          <a:latin typeface="Avenir Next Regular"/>
          <a:ea typeface="+mn-ea"/>
          <a:cs typeface="Avenir Next Regular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venir Next Regular"/>
          <a:ea typeface="+mn-ea"/>
          <a:cs typeface="Avenir Next Regular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Next Regular"/>
          <a:ea typeface="+mn-ea"/>
          <a:cs typeface="Avenir Next Regular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Next Regular"/>
          <a:ea typeface="+mn-ea"/>
          <a:cs typeface="Avenir Next Regular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419100" y="3852302"/>
            <a:ext cx="270901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Avenir Next Regular"/>
                <a:cs typeface="Avenir Next Regular"/>
              </a:rPr>
              <a:t>Till Rohrmann</a:t>
            </a:r>
          </a:p>
          <a:p>
            <a:r>
              <a:rPr lang="en-US" sz="1700" dirty="0" err="1">
                <a:solidFill>
                  <a:schemeClr val="bg1"/>
                </a:solidFill>
                <a:latin typeface="Avenir Next Regular"/>
                <a:cs typeface="Avenir Next Regular"/>
              </a:rPr>
              <a:t>trohrmann@apache.org</a:t>
            </a:r>
            <a:endParaRPr lang="en-US" sz="1700" dirty="0">
              <a:solidFill>
                <a:schemeClr val="bg1"/>
              </a:solidFill>
              <a:latin typeface="Avenir Next Regular"/>
              <a:cs typeface="Avenir Next Regular"/>
            </a:endParaRPr>
          </a:p>
          <a:p>
            <a:r>
              <a:rPr lang="en-US" sz="1700" dirty="0">
                <a:solidFill>
                  <a:schemeClr val="bg1"/>
                </a:solidFill>
                <a:latin typeface="Avenir Next Regular"/>
                <a:cs typeface="Avenir Next Regular"/>
              </a:rPr>
              <a:t>     @</a:t>
            </a:r>
            <a:r>
              <a:rPr lang="en-US" sz="1700" dirty="0" err="1">
                <a:solidFill>
                  <a:schemeClr val="bg1"/>
                </a:solidFill>
                <a:latin typeface="Avenir Next Regular"/>
                <a:cs typeface="Avenir Next Regular"/>
              </a:rPr>
              <a:t>stsffap</a:t>
            </a:r>
            <a:endParaRPr lang="en-US" sz="1700" dirty="0">
              <a:solidFill>
                <a:schemeClr val="bg1"/>
              </a:solidFill>
              <a:latin typeface="Avenir Next Regular"/>
              <a:cs typeface="Avenir Next Regular"/>
            </a:endParaRPr>
          </a:p>
          <a:p>
            <a:endParaRPr lang="en-US" sz="17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>
          <a:xfrm>
            <a:off x="419100" y="2946372"/>
            <a:ext cx="2315365" cy="876719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sz="2400" dirty="0" smtClean="0"/>
              <a:t>Fabian </a:t>
            </a:r>
            <a:r>
              <a:rPr lang="en-US" sz="2400" dirty="0" err="1" smtClean="0"/>
              <a:t>Hueske</a:t>
            </a:r>
            <a:endParaRPr lang="en-US" sz="2400" dirty="0" smtClean="0"/>
          </a:p>
          <a:p>
            <a:pPr algn="l"/>
            <a:r>
              <a:rPr lang="en-US" sz="2400" dirty="0" err="1" smtClean="0"/>
              <a:t>fhueske@apache.org</a:t>
            </a:r>
            <a:endParaRPr lang="en-US" sz="2400" dirty="0" smtClean="0"/>
          </a:p>
          <a:p>
            <a:pPr algn="l"/>
            <a:r>
              <a:rPr lang="en-US" sz="2400" dirty="0" smtClean="0"/>
              <a:t>     @</a:t>
            </a:r>
            <a:r>
              <a:rPr lang="en-US" sz="2400" dirty="0" err="1" smtClean="0"/>
              <a:t>fhueske</a:t>
            </a:r>
            <a:endParaRPr lang="en-US" sz="2400" dirty="0" smtClean="0"/>
          </a:p>
          <a:p>
            <a:pPr algn="l"/>
            <a:endParaRPr lang="en-US" sz="2400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734465" y="1652122"/>
            <a:ext cx="6285462" cy="1025297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solidFill>
                  <a:prstClr val="white"/>
                </a:solidFill>
              </a:rPr>
              <a:t>Streaming Analytics &amp; CEP</a:t>
            </a:r>
            <a:br>
              <a:rPr lang="en-US" sz="3600" dirty="0" smtClean="0">
                <a:solidFill>
                  <a:prstClr val="white"/>
                </a:solidFill>
              </a:rPr>
            </a:br>
            <a:r>
              <a:rPr lang="en-US" sz="3600" dirty="0" smtClean="0">
                <a:solidFill>
                  <a:prstClr val="white"/>
                </a:solidFill>
              </a:rPr>
              <a:t>Two sides of the same coin?</a:t>
            </a:r>
            <a:endParaRPr lang="en-US" sz="3600" dirty="0"/>
          </a:p>
        </p:txBody>
      </p:sp>
      <p:pic>
        <p:nvPicPr>
          <p:cNvPr id="3" name="Picture 2" descr="ew8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859" y="4242936"/>
            <a:ext cx="4194082" cy="65532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70328" y="35196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70" y="3466983"/>
            <a:ext cx="284119" cy="23541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70" y="4445999"/>
            <a:ext cx="284119" cy="2354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847033"/>
            <a:ext cx="2034314" cy="203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1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Order Events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Process is reflected in a stream of order events</a:t>
            </a:r>
          </a:p>
          <a:p>
            <a:endParaRPr lang="en-US" dirty="0"/>
          </a:p>
          <a:p>
            <a:r>
              <a:rPr lang="en-US" dirty="0" smtClean="0">
                <a:latin typeface="Consolas"/>
                <a:cs typeface="Consolas"/>
              </a:rPr>
              <a:t>Order(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, “received”)</a:t>
            </a:r>
          </a:p>
          <a:p>
            <a:r>
              <a:rPr lang="en-US" dirty="0" smtClean="0">
                <a:latin typeface="Consolas"/>
                <a:cs typeface="Consolas"/>
              </a:rPr>
              <a:t>Shipment(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, “shipped”)</a:t>
            </a:r>
          </a:p>
          <a:p>
            <a:r>
              <a:rPr lang="en-US" dirty="0" smtClean="0">
                <a:latin typeface="Consolas"/>
                <a:cs typeface="Consolas"/>
              </a:rPr>
              <a:t>Delivery(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, “delivered”)</a:t>
            </a:r>
          </a:p>
          <a:p>
            <a:endParaRPr lang="en-US" dirty="0"/>
          </a:p>
          <a:p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/>
              <a:t>: Identifies the order</a:t>
            </a:r>
          </a:p>
          <a:p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/>
              <a:t>: Time at which the event happened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84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Aggregating Massive Streams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Stream 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2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 Analytics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05784"/>
            <a:ext cx="8229601" cy="3488841"/>
          </a:xfrm>
        </p:spPr>
        <p:txBody>
          <a:bodyPr>
            <a:noAutofit/>
          </a:bodyPr>
          <a:lstStyle/>
          <a:p>
            <a:r>
              <a:rPr lang="en-US" sz="2400" dirty="0" smtClean="0"/>
              <a:t>Traditional batch analytics</a:t>
            </a:r>
          </a:p>
          <a:p>
            <a:pPr lvl="1"/>
            <a:r>
              <a:rPr lang="en-US" sz="2000" dirty="0"/>
              <a:t>Repeated queries on </a:t>
            </a:r>
            <a:r>
              <a:rPr lang="en-US" sz="2000" dirty="0" smtClean="0"/>
              <a:t>finite and changing </a:t>
            </a:r>
            <a:r>
              <a:rPr lang="en-US" sz="2000" dirty="0"/>
              <a:t>data sets</a:t>
            </a:r>
          </a:p>
          <a:p>
            <a:pPr lvl="1"/>
            <a:r>
              <a:rPr lang="en-US" sz="2000" dirty="0" smtClean="0"/>
              <a:t>Queries join and aggregate large data sets</a:t>
            </a:r>
          </a:p>
          <a:p>
            <a:pPr lvl="1"/>
            <a:endParaRPr lang="en-US" sz="1100" dirty="0" smtClean="0"/>
          </a:p>
          <a:p>
            <a:r>
              <a:rPr lang="en-US" sz="2400" dirty="0" smtClean="0"/>
              <a:t>Stream analytics</a:t>
            </a:r>
          </a:p>
          <a:p>
            <a:pPr lvl="1"/>
            <a:r>
              <a:rPr lang="en-US" sz="2000" dirty="0" smtClean="0"/>
              <a:t>“Standing” query produces continuous results </a:t>
            </a:r>
            <a:br>
              <a:rPr lang="en-US" sz="2000" dirty="0" smtClean="0"/>
            </a:br>
            <a:r>
              <a:rPr lang="en-US" sz="2000" dirty="0" smtClean="0"/>
              <a:t>from </a:t>
            </a:r>
            <a:r>
              <a:rPr lang="en-US" sz="2000" dirty="0"/>
              <a:t>infinite </a:t>
            </a:r>
            <a:r>
              <a:rPr lang="en-US" sz="2000" dirty="0" smtClean="0"/>
              <a:t>input stream</a:t>
            </a:r>
          </a:p>
          <a:p>
            <a:pPr lvl="1"/>
            <a:r>
              <a:rPr lang="en-US" sz="2000" dirty="0" smtClean="0"/>
              <a:t>Query computes aggregates on high-volume streams</a:t>
            </a:r>
          </a:p>
          <a:p>
            <a:pPr lvl="1"/>
            <a:endParaRPr lang="en-US" sz="1100" dirty="0" smtClean="0"/>
          </a:p>
          <a:p>
            <a:r>
              <a:rPr lang="en-US" sz="2400" dirty="0" smtClean="0"/>
              <a:t>How to compute aggregates on infinite streams?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42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indow-sliding-window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27"/>
          <a:stretch/>
        </p:blipFill>
        <p:spPr>
          <a:xfrm>
            <a:off x="4359935" y="3101476"/>
            <a:ext cx="4741428" cy="1057975"/>
          </a:xfrm>
          <a:prstGeom prst="rect">
            <a:avLst/>
          </a:prstGeom>
        </p:spPr>
      </p:pic>
      <p:pic>
        <p:nvPicPr>
          <p:cNvPr id="6" name="Picture 5" descr="window-tumbling-window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8"/>
          <a:stretch/>
        </p:blipFill>
        <p:spPr>
          <a:xfrm>
            <a:off x="4359935" y="2152313"/>
            <a:ext cx="4741427" cy="8183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Compute Aggregates on Streams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05784"/>
            <a:ext cx="8031747" cy="3488841"/>
          </a:xfrm>
        </p:spPr>
        <p:txBody>
          <a:bodyPr>
            <a:noAutofit/>
          </a:bodyPr>
          <a:lstStyle/>
          <a:p>
            <a:r>
              <a:rPr lang="en-US" sz="2400" dirty="0" smtClean="0"/>
              <a:t>Split infinite stream into finite “windows”</a:t>
            </a:r>
          </a:p>
          <a:p>
            <a:pPr lvl="1"/>
            <a:r>
              <a:rPr lang="en-US" sz="2000" dirty="0" smtClean="0"/>
              <a:t>Split usually by time</a:t>
            </a:r>
            <a:br>
              <a:rPr lang="en-US" sz="2000" dirty="0" smtClean="0"/>
            </a:br>
            <a:r>
              <a:rPr lang="en-US" sz="1800" dirty="0" smtClean="0"/>
              <a:t> </a:t>
            </a:r>
            <a:endParaRPr lang="en-US" sz="2000" dirty="0" smtClean="0"/>
          </a:p>
          <a:p>
            <a:r>
              <a:rPr lang="en-US" sz="2400" dirty="0" smtClean="0"/>
              <a:t>Tumbling windows</a:t>
            </a:r>
          </a:p>
          <a:p>
            <a:pPr lvl="1"/>
            <a:r>
              <a:rPr lang="en-US" sz="2000" dirty="0" smtClean="0"/>
              <a:t>Fixed size &amp; consecutive</a:t>
            </a:r>
            <a:br>
              <a:rPr lang="en-US" sz="2000" dirty="0" smtClean="0"/>
            </a:br>
            <a:r>
              <a:rPr lang="en-US" sz="1100" dirty="0" smtClean="0"/>
              <a:t> </a:t>
            </a:r>
            <a:endParaRPr lang="en-US" sz="2000" dirty="0" smtClean="0"/>
          </a:p>
          <a:p>
            <a:r>
              <a:rPr lang="en-US" sz="2400" dirty="0" smtClean="0"/>
              <a:t>Sliding windows</a:t>
            </a:r>
          </a:p>
          <a:p>
            <a:pPr lvl="1"/>
            <a:r>
              <a:rPr lang="en-US" sz="2000" dirty="0" smtClean="0"/>
              <a:t>Fixed size &amp; may overlap</a:t>
            </a:r>
            <a:br>
              <a:rPr lang="en-US" sz="2000" dirty="0" smtClean="0"/>
            </a:br>
            <a:r>
              <a:rPr lang="en-US" sz="1800" dirty="0" smtClean="0"/>
              <a:t> </a:t>
            </a:r>
            <a:endParaRPr lang="en-US" sz="1100" dirty="0" smtClean="0"/>
          </a:p>
          <a:p>
            <a:r>
              <a:rPr lang="en-US" sz="2400" dirty="0" smtClean="0"/>
              <a:t>Event time </a:t>
            </a:r>
            <a:r>
              <a:rPr lang="en-US" sz="2400" dirty="0" smtClean="0">
                <a:sym typeface="Wingdings"/>
              </a:rPr>
              <a:t>mandatory for correct &amp; consistent results!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window-tumbling-window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631"/>
          <a:stretch/>
        </p:blipFill>
        <p:spPr>
          <a:xfrm>
            <a:off x="4422625" y="1630953"/>
            <a:ext cx="4741427" cy="23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Example: Count Orders by Hour</a:t>
            </a:r>
            <a:endParaRPr lang="en-US" sz="3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 descr="order-coun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5" r="7140" b="40125"/>
          <a:stretch/>
        </p:blipFill>
        <p:spPr>
          <a:xfrm rot="185348">
            <a:off x="-7030" y="1354483"/>
            <a:ext cx="9171005" cy="282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89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Example: Count Orders by Hour</a:t>
            </a:r>
            <a:endParaRPr lang="en-US" sz="3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23" y="1287362"/>
            <a:ext cx="840257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20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SELECT</a:t>
            </a:r>
            <a:r>
              <a:rPr lang="en-US" sz="20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STREAM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TUMBLE_START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20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INTERVAL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‘</a:t>
            </a:r>
            <a:r>
              <a:rPr lang="en-US" sz="20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’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HOUR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hour,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COUNT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20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*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cnt</a:t>
            </a:r>
            <a:endParaRPr lang="en-US" sz="20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FROM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events</a:t>
            </a:r>
          </a:p>
          <a:p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WHERE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status </a:t>
            </a:r>
            <a:r>
              <a:rPr lang="en-US" sz="20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‘received’</a:t>
            </a:r>
            <a:endParaRPr lang="en-US" sz="20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GROUP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BY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TUMBLE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20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INTERVAL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‘</a:t>
            </a:r>
            <a:r>
              <a:rPr lang="en-US" sz="20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’ </a:t>
            </a:r>
            <a:r>
              <a:rPr lang="en-US" sz="20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HOUR</a:t>
            </a:r>
            <a:r>
              <a:rPr lang="en-US" sz="20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4791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ew-table-ap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2" y="902792"/>
            <a:ext cx="4365536" cy="43160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 SQL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5784"/>
            <a:ext cx="4059265" cy="3488841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Flink</a:t>
            </a:r>
            <a:r>
              <a:rPr lang="en-US" dirty="0" smtClean="0"/>
              <a:t> features SQL on static and streaming tables</a:t>
            </a:r>
          </a:p>
          <a:p>
            <a:endParaRPr lang="en-US" dirty="0" smtClean="0"/>
          </a:p>
          <a:p>
            <a:r>
              <a:rPr lang="en-US" dirty="0"/>
              <a:t>Parsing and optimization by Apache Calcite</a:t>
            </a:r>
          </a:p>
          <a:p>
            <a:endParaRPr lang="en-US" dirty="0" smtClean="0"/>
          </a:p>
          <a:p>
            <a:r>
              <a:rPr lang="en-US" dirty="0" smtClean="0"/>
              <a:t>SQL queries are translated into native Flink programs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92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 on Streams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 Event Processing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8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Real-time Warnings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8" t="7466" r="26446" b="5125"/>
          <a:stretch/>
        </p:blipFill>
        <p:spPr>
          <a:xfrm>
            <a:off x="2084607" y="975430"/>
            <a:ext cx="5291049" cy="406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CEP to the Rescue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Define processing and delivery intervals (SLAs)</a:t>
            </a:r>
          </a:p>
          <a:p>
            <a:endParaRPr lang="en-US" dirty="0"/>
          </a:p>
          <a:p>
            <a:r>
              <a:rPr lang="en-US" dirty="0" err="1" smtClean="0">
                <a:latin typeface="Consolas"/>
                <a:cs typeface="Consolas"/>
              </a:rPr>
              <a:t>ProcessSucc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, duration)</a:t>
            </a:r>
          </a:p>
          <a:p>
            <a:r>
              <a:rPr lang="en-US" dirty="0" err="1" smtClean="0">
                <a:latin typeface="Consolas"/>
                <a:cs typeface="Consolas"/>
              </a:rPr>
              <a:t>ProcessWarn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r>
              <a:rPr lang="en-US" dirty="0" err="1" smtClean="0">
                <a:latin typeface="Consolas"/>
                <a:cs typeface="Consolas"/>
              </a:rPr>
              <a:t>DeliverySucc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, duration)</a:t>
            </a:r>
          </a:p>
          <a:p>
            <a:r>
              <a:rPr lang="en-US" dirty="0" err="1" smtClean="0">
                <a:latin typeface="Consolas"/>
                <a:cs typeface="Consolas"/>
              </a:rPr>
              <a:t>DeliveryWarn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endParaRPr lang="en-US" dirty="0">
              <a:latin typeface="Consolas"/>
              <a:cs typeface="Consolas"/>
            </a:endParaRPr>
          </a:p>
          <a:p>
            <a:r>
              <a:rPr lang="en-US" dirty="0" err="1" smtClean="0">
                <a:latin typeface="Consolas"/>
                <a:cs typeface="Consolas"/>
              </a:rPr>
              <a:t>orderId</a:t>
            </a:r>
            <a:r>
              <a:rPr lang="en-US" dirty="0" smtClean="0">
                <a:latin typeface="Consolas"/>
                <a:cs typeface="Consolas"/>
              </a:rPr>
              <a:t>: </a:t>
            </a:r>
            <a:r>
              <a:rPr lang="en-US" dirty="0" smtClean="0"/>
              <a:t>Identifies the order</a:t>
            </a:r>
          </a:p>
          <a:p>
            <a:r>
              <a:rPr lang="en-US" dirty="0" err="1" smtClean="0">
                <a:latin typeface="Consolas"/>
                <a:cs typeface="Consolas"/>
              </a:rPr>
              <a:t>tStamp</a:t>
            </a:r>
            <a:r>
              <a:rPr lang="en-US" dirty="0" smtClean="0">
                <a:latin typeface="Consolas"/>
                <a:cs typeface="Consolas"/>
              </a:rPr>
              <a:t>: </a:t>
            </a:r>
            <a:r>
              <a:rPr lang="en-US" dirty="0" smtClean="0"/>
              <a:t>Time when the event happened</a:t>
            </a:r>
          </a:p>
          <a:p>
            <a:r>
              <a:rPr lang="en-US" dirty="0">
                <a:latin typeface="Consolas"/>
                <a:cs typeface="Consolas"/>
              </a:rPr>
              <a:t>d</a:t>
            </a:r>
            <a:r>
              <a:rPr lang="en-US" dirty="0" smtClean="0">
                <a:latin typeface="Consolas"/>
                <a:cs typeface="Consolas"/>
              </a:rPr>
              <a:t>uration: </a:t>
            </a:r>
            <a:r>
              <a:rPr lang="en-US" dirty="0" smtClean="0"/>
              <a:t>Duration of the processing/delivery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04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3" t="18083" r="6249" b="5910"/>
          <a:stretch/>
        </p:blipFill>
        <p:spPr>
          <a:xfrm>
            <a:off x="4625474" y="1746932"/>
            <a:ext cx="4497423" cy="307368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Streams are Everywhere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199" y="1105784"/>
            <a:ext cx="7234881" cy="3488841"/>
          </a:xfrm>
        </p:spPr>
        <p:txBody>
          <a:bodyPr>
            <a:normAutofit/>
          </a:bodyPr>
          <a:lstStyle/>
          <a:p>
            <a:r>
              <a:rPr lang="is-IS" sz="2400" dirty="0" smtClean="0"/>
              <a:t>Most data is continuously produced as stream</a:t>
            </a:r>
          </a:p>
          <a:p>
            <a:endParaRPr lang="is-IS" sz="2400" dirty="0" smtClean="0"/>
          </a:p>
          <a:p>
            <a:r>
              <a:rPr lang="is-IS" sz="2400" dirty="0" smtClean="0"/>
              <a:t>Processing data as it arrives</a:t>
            </a:r>
            <a:br>
              <a:rPr lang="is-IS" sz="2400" dirty="0" smtClean="0"/>
            </a:br>
            <a:r>
              <a:rPr lang="is-IS" sz="2400" dirty="0" smtClean="0"/>
              <a:t>is becoming very popular</a:t>
            </a:r>
          </a:p>
          <a:p>
            <a:endParaRPr lang="is-IS" sz="2400" dirty="0" smtClean="0"/>
          </a:p>
          <a:p>
            <a:r>
              <a:rPr lang="is-IS" sz="2400" dirty="0" smtClean="0"/>
              <a:t>Many diverse applications </a:t>
            </a:r>
            <a:br>
              <a:rPr lang="is-IS" sz="2400" dirty="0" smtClean="0"/>
            </a:br>
            <a:r>
              <a:rPr lang="is-IS" sz="2400" dirty="0" smtClean="0"/>
              <a:t>and use cases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5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CEP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 descr="cep-exampl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9" t="14804" b="29120"/>
          <a:stretch/>
        </p:blipFill>
        <p:spPr>
          <a:xfrm rot="153703">
            <a:off x="317381" y="1751386"/>
            <a:ext cx="8758237" cy="278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17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rder-package-patter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72" t="5895" r="26337" b="33836"/>
          <a:stretch/>
        </p:blipFill>
        <p:spPr>
          <a:xfrm>
            <a:off x="5987696" y="1362375"/>
            <a:ext cx="3196643" cy="27164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Processing: Order </a:t>
            </a:r>
            <a:r>
              <a:rPr lang="en-US" dirty="0" smtClean="0">
                <a:sym typeface="Wingdings"/>
              </a:rPr>
              <a:t> Shipment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23" y="948911"/>
            <a:ext cx="6378158" cy="378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>
                <a:solidFill>
                  <a:srgbClr val="008000"/>
                </a:solidFill>
                <a:latin typeface="Courier-Bold"/>
              </a:rPr>
              <a:t>val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processingPattern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>
                <a:solidFill>
                  <a:srgbClr val="008000"/>
                </a:solidFill>
                <a:latin typeface="Courier-Bold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>
                <a:solidFill>
                  <a:srgbClr val="0000FF"/>
                </a:solidFill>
                <a:latin typeface="Courier-Bold"/>
              </a:rPr>
              <a:t>Pattern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begin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200" dirty="0">
                <a:solidFill>
                  <a:srgbClr val="B00040"/>
                </a:solidFill>
                <a:latin typeface="Courier"/>
              </a:rPr>
              <a:t>Event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](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"received"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subtype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classOf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200" dirty="0">
                <a:solidFill>
                  <a:srgbClr val="B00040"/>
                </a:solidFill>
                <a:latin typeface="Courier"/>
              </a:rPr>
              <a:t>Order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])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followedBy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"shipped"</a:t>
            </a:r>
            <a:r>
              <a:rPr lang="en-US" sz="1200" dirty="0" smtClean="0">
                <a:solidFill>
                  <a:srgbClr val="666666"/>
                </a:solidFill>
                <a:latin typeface="Courier"/>
              </a:rPr>
              <a:t>).</a:t>
            </a:r>
            <a:r>
              <a:rPr lang="en-US" sz="12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where</a:t>
            </a:r>
            <a:r>
              <a:rPr lang="en-US" sz="12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2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_</a:t>
            </a:r>
            <a:r>
              <a:rPr lang="en-US" sz="12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2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status </a:t>
            </a:r>
            <a:r>
              <a:rPr lang="en-US" sz="12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"shipped"</a:t>
            </a:r>
            <a:r>
              <a:rPr lang="en-US" sz="1200" dirty="0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)</a:t>
            </a:r>
            <a:endParaRPr lang="en-US" sz="12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200" dirty="0" smtClean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within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b="1" dirty="0" err="1">
                <a:solidFill>
                  <a:srgbClr val="0000FF"/>
                </a:solidFill>
                <a:latin typeface="Courier-Bold"/>
              </a:rPr>
              <a:t>Time</a:t>
            </a:r>
            <a:r>
              <a:rPr lang="en-US" sz="1200" dirty="0" err="1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hours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(1))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b="1" dirty="0" err="1">
                <a:solidFill>
                  <a:srgbClr val="008000"/>
                </a:solidFill>
                <a:latin typeface="Courier-Bold"/>
              </a:rPr>
              <a:t>val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processingPatternStream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>
                <a:solidFill>
                  <a:srgbClr val="008000"/>
                </a:solidFill>
                <a:latin typeface="Courier-Bold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 err="1">
                <a:solidFill>
                  <a:srgbClr val="0000FF"/>
                </a:solidFill>
                <a:latin typeface="Courier-Bold"/>
              </a:rPr>
              <a:t>CEP</a:t>
            </a:r>
            <a:r>
              <a:rPr lang="en-US" sz="1200" dirty="0" err="1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pattern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input</a:t>
            </a:r>
            <a:r>
              <a:rPr lang="en-US" sz="1200" dirty="0" err="1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keyBy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</a:t>
            </a:r>
            <a:r>
              <a:rPr lang="en-US" sz="1200" dirty="0" err="1">
                <a:solidFill>
                  <a:srgbClr val="BA2121"/>
                </a:solidFill>
                <a:latin typeface="Courier"/>
              </a:rPr>
              <a:t>orderId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),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processingPattern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b="1" dirty="0" err="1">
                <a:solidFill>
                  <a:srgbClr val="008000"/>
                </a:solidFill>
                <a:latin typeface="Courier-Bold"/>
              </a:rPr>
              <a:t>val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procResult</a:t>
            </a:r>
            <a:r>
              <a:rPr lang="en-US" sz="1200" b="1" dirty="0">
                <a:solidFill>
                  <a:srgbClr val="008000"/>
                </a:solidFill>
                <a:latin typeface="Courier-Bold"/>
              </a:rPr>
              <a:t>: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>
                <a:solidFill>
                  <a:srgbClr val="B00040"/>
                </a:solidFill>
                <a:latin typeface="Courier"/>
              </a:rPr>
              <a:t>DataStream</a:t>
            </a:r>
            <a:r>
              <a:rPr lang="en-US" sz="1200" dirty="0" smtClean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200" dirty="0" smtClean="0">
                <a:solidFill>
                  <a:srgbClr val="B00040"/>
                </a:solidFill>
                <a:latin typeface="Courier"/>
              </a:rPr>
              <a:t>Either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200" dirty="0" err="1">
                <a:solidFill>
                  <a:srgbClr val="B00040"/>
                </a:solidFill>
                <a:latin typeface="Courier"/>
              </a:rPr>
              <a:t>ProcessWarn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, </a:t>
            </a:r>
            <a:r>
              <a:rPr lang="en-US" sz="1200" dirty="0" err="1">
                <a:solidFill>
                  <a:srgbClr val="B00040"/>
                </a:solidFill>
                <a:latin typeface="Courier"/>
              </a:rPr>
              <a:t>ProcessSucc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]]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>
                <a:solidFill>
                  <a:srgbClr val="008000"/>
                </a:solidFill>
                <a:latin typeface="Courier-Bold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processingPatternStream</a:t>
            </a:r>
            <a:r>
              <a:rPr lang="en-US" sz="1200" dirty="0" err="1">
                <a:solidFill>
                  <a:srgbClr val="666666"/>
                </a:solidFill>
                <a:latin typeface="Courier"/>
              </a:rPr>
              <a:t>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select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{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  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 err="1" smtClean="0">
                <a:solidFill>
                  <a:prstClr val="black"/>
                </a:solidFill>
                <a:latin typeface="Courier"/>
              </a:rPr>
              <a:t>pP</a:t>
            </a:r>
            <a:r>
              <a:rPr lang="en-US" sz="1200" dirty="0" smtClean="0">
                <a:solidFill>
                  <a:srgbClr val="666666"/>
                </a:solidFill>
                <a:latin typeface="Courier"/>
              </a:rPr>
              <a:t>,</a:t>
            </a:r>
            <a:r>
              <a:rPr lang="en-US" sz="1200" dirty="0" smtClean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timestamp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b="1" dirty="0">
                <a:solidFill>
                  <a:srgbClr val="008000"/>
                </a:solidFill>
                <a:latin typeface="Courier-Bold"/>
              </a:rPr>
              <a:t>=&gt;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200" i="1" dirty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// </a:t>
            </a:r>
            <a:r>
              <a:rPr lang="en-US" sz="1200" i="1" dirty="0" smtClean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Timeout handler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en-US" sz="1200" dirty="0">
                <a:solidFill>
                  <a:prstClr val="black"/>
                </a:solidFill>
                <a:latin typeface="Courier"/>
              </a:rPr>
              <a:t>      </a:t>
            </a:r>
            <a:r>
              <a:rPr lang="en-US" sz="1200" b="1" dirty="0" err="1">
                <a:solidFill>
                  <a:srgbClr val="0000FF"/>
                </a:solidFill>
                <a:latin typeface="Courier-Bold"/>
              </a:rPr>
              <a:t>ProcessWarn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pP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en-US" sz="1200" dirty="0">
                <a:solidFill>
                  <a:srgbClr val="BA2121"/>
                </a:solidFill>
                <a:latin typeface="Courier"/>
              </a:rPr>
              <a:t>"received"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en-US" sz="1200" dirty="0" err="1">
                <a:solidFill>
                  <a:prstClr val="black"/>
                </a:solidFill>
                <a:latin typeface="Courier"/>
              </a:rPr>
              <a:t>orderId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,</a:t>
            </a:r>
            <a:r>
              <a:rPr lang="en-US" sz="1200" dirty="0">
                <a:solidFill>
                  <a:prstClr val="black"/>
                </a:solidFill>
                <a:latin typeface="Courier"/>
              </a:rPr>
              <a:t> timestamp</a:t>
            </a:r>
            <a:r>
              <a:rPr lang="en-US" sz="1200" dirty="0">
                <a:solidFill>
                  <a:srgbClr val="666666"/>
                </a:solidFill>
                <a:latin typeface="Courier"/>
              </a:rPr>
              <a:t>)</a:t>
            </a:r>
            <a:endParaRPr lang="en-US" sz="1200" dirty="0">
              <a:solidFill>
                <a:prstClr val="black"/>
              </a:solidFill>
              <a:latin typeface="Courier"/>
            </a:endParaRPr>
          </a:p>
          <a:p>
            <a:r>
              <a:rPr lang="de-DE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de-DE" sz="1200" dirty="0">
                <a:solidFill>
                  <a:srgbClr val="666666"/>
                </a:solidFill>
                <a:latin typeface="Courier"/>
              </a:rPr>
              <a:t>}</a:t>
            </a:r>
            <a:r>
              <a:rPr lang="de-DE" sz="1200" dirty="0">
                <a:solidFill>
                  <a:prstClr val="black"/>
                </a:solidFill>
                <a:latin typeface="Courier"/>
              </a:rPr>
              <a:t> </a:t>
            </a:r>
            <a:r>
              <a:rPr lang="de-DE" sz="1200" dirty="0">
                <a:solidFill>
                  <a:srgbClr val="666666"/>
                </a:solidFill>
                <a:latin typeface="Courier"/>
              </a:rPr>
              <a:t>{</a:t>
            </a:r>
            <a:endParaRPr lang="de-DE" sz="1200" dirty="0">
              <a:solidFill>
                <a:prstClr val="black"/>
              </a:solidFill>
              <a:latin typeface="Courier"/>
            </a:endParaRPr>
          </a:p>
          <a:p>
            <a:r>
              <a:rPr lang="ro-RO" sz="1200" dirty="0">
                <a:solidFill>
                  <a:prstClr val="black"/>
                </a:solidFill>
                <a:latin typeface="Courier"/>
              </a:rPr>
              <a:t>    fP </a:t>
            </a:r>
            <a:r>
              <a:rPr lang="ro-RO" sz="1200" b="1" dirty="0">
                <a:solidFill>
                  <a:srgbClr val="008000"/>
                </a:solidFill>
                <a:latin typeface="Courier-Bold"/>
              </a:rPr>
              <a:t>=</a:t>
            </a:r>
            <a:r>
              <a:rPr lang="ro-RO" sz="1200" b="1" dirty="0" smtClean="0">
                <a:solidFill>
                  <a:srgbClr val="008000"/>
                </a:solidFill>
                <a:latin typeface="Courier-Bold"/>
              </a:rPr>
              <a:t>&gt; </a:t>
            </a:r>
            <a:r>
              <a:rPr lang="en-US" sz="1200" i="1" dirty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// </a:t>
            </a:r>
            <a:r>
              <a:rPr lang="en-US" sz="1200" i="1" dirty="0" smtClean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Select function</a:t>
            </a:r>
            <a:endParaRPr lang="ro-RO" sz="1200" dirty="0">
              <a:solidFill>
                <a:prstClr val="black"/>
              </a:solidFill>
              <a:latin typeface="Courier"/>
            </a:endParaRPr>
          </a:p>
          <a:p>
            <a:r>
              <a:rPr lang="ro-RO" sz="1200" dirty="0">
                <a:solidFill>
                  <a:prstClr val="black"/>
                </a:solidFill>
                <a:latin typeface="Courier"/>
              </a:rPr>
              <a:t>      </a:t>
            </a:r>
            <a:r>
              <a:rPr lang="ro-RO" sz="1200" b="1" dirty="0">
                <a:solidFill>
                  <a:srgbClr val="0000FF"/>
                </a:solidFill>
                <a:latin typeface="Courier-Bold"/>
              </a:rPr>
              <a:t>ProcessSucc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(</a:t>
            </a:r>
            <a:endParaRPr lang="ro-RO" sz="1200" dirty="0">
              <a:solidFill>
                <a:prstClr val="black"/>
              </a:solidFill>
              <a:latin typeface="Courier"/>
            </a:endParaRPr>
          </a:p>
          <a:p>
            <a:r>
              <a:rPr lang="ro-RO" sz="1200" dirty="0">
                <a:solidFill>
                  <a:prstClr val="black"/>
                </a:solidFill>
                <a:latin typeface="Courier"/>
              </a:rPr>
              <a:t>        fP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ro-RO" sz="1200" dirty="0">
                <a:solidFill>
                  <a:srgbClr val="BA2121"/>
                </a:solidFill>
                <a:latin typeface="Courier"/>
              </a:rPr>
              <a:t>"received"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ro-RO" sz="1200" dirty="0">
                <a:solidFill>
                  <a:prstClr val="black"/>
                </a:solidFill>
                <a:latin typeface="Courier"/>
              </a:rPr>
              <a:t>orderId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,</a:t>
            </a:r>
            <a:r>
              <a:rPr lang="ro-RO" sz="1200" dirty="0">
                <a:solidFill>
                  <a:prstClr val="black"/>
                </a:solidFill>
                <a:latin typeface="Courier"/>
              </a:rPr>
              <a:t> fP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ro-RO" sz="1200" dirty="0">
                <a:solidFill>
                  <a:srgbClr val="BA2121"/>
                </a:solidFill>
                <a:latin typeface="Courier"/>
              </a:rPr>
              <a:t>"shipped"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ro-RO" sz="1200" dirty="0" smtClean="0">
                <a:solidFill>
                  <a:prstClr val="black"/>
                </a:solidFill>
                <a:latin typeface="Courier"/>
              </a:rPr>
              <a:t>tStamp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,</a:t>
            </a:r>
            <a:endParaRPr lang="ro-RO" sz="1200" dirty="0">
              <a:solidFill>
                <a:prstClr val="black"/>
              </a:solidFill>
              <a:latin typeface="Courier"/>
            </a:endParaRPr>
          </a:p>
          <a:p>
            <a:r>
              <a:rPr lang="ro-RO" sz="1200" dirty="0">
                <a:solidFill>
                  <a:prstClr val="black"/>
                </a:solidFill>
                <a:latin typeface="Courier"/>
              </a:rPr>
              <a:t>        fP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ro-RO" sz="1200" dirty="0">
                <a:solidFill>
                  <a:srgbClr val="BA2121"/>
                </a:solidFill>
                <a:latin typeface="Courier"/>
              </a:rPr>
              <a:t>"shipped"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ro-RO" sz="1200" dirty="0" smtClean="0">
                <a:solidFill>
                  <a:prstClr val="black"/>
                </a:solidFill>
                <a:latin typeface="Courier"/>
              </a:rPr>
              <a:t>tStamp </a:t>
            </a:r>
            <a:r>
              <a:rPr lang="ro-RO" sz="1200" dirty="0">
                <a:solidFill>
                  <a:prstClr val="black"/>
                </a:solidFill>
                <a:latin typeface="Courier"/>
              </a:rPr>
              <a:t>– fP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(</a:t>
            </a:r>
            <a:r>
              <a:rPr lang="ro-RO" sz="1200" dirty="0">
                <a:solidFill>
                  <a:srgbClr val="BA2121"/>
                </a:solidFill>
                <a:latin typeface="Courier"/>
              </a:rPr>
              <a:t>"received"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).</a:t>
            </a:r>
            <a:r>
              <a:rPr lang="ro-RO" sz="1200" dirty="0" smtClean="0">
                <a:solidFill>
                  <a:prstClr val="black"/>
                </a:solidFill>
                <a:latin typeface="Courier"/>
              </a:rPr>
              <a:t>tStamp</a:t>
            </a:r>
            <a:r>
              <a:rPr lang="ro-RO" sz="1200" dirty="0">
                <a:solidFill>
                  <a:srgbClr val="666666"/>
                </a:solidFill>
                <a:latin typeface="Courier"/>
              </a:rPr>
              <a:t>)</a:t>
            </a:r>
            <a:endParaRPr lang="ro-RO" sz="1200" dirty="0">
              <a:solidFill>
                <a:prstClr val="black"/>
              </a:solidFill>
              <a:latin typeface="Courier"/>
            </a:endParaRPr>
          </a:p>
          <a:p>
            <a:r>
              <a:rPr lang="de-DE" sz="1200" dirty="0">
                <a:solidFill>
                  <a:prstClr val="black"/>
                </a:solidFill>
                <a:latin typeface="Courier"/>
              </a:rPr>
              <a:t>  </a:t>
            </a:r>
            <a:r>
              <a:rPr lang="de-DE" sz="1200" dirty="0">
                <a:solidFill>
                  <a:srgbClr val="666666"/>
                </a:solidFill>
                <a:latin typeface="Courier"/>
              </a:rPr>
              <a:t>}</a:t>
            </a:r>
            <a:endParaRPr lang="de-DE" sz="1200" dirty="0">
              <a:solidFill>
                <a:prstClr val="black"/>
              </a:solidFill>
              <a:latin typeface="Courier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624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… and both at the same time!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Integrated Stream Analytics with CEP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86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Count Delayed Shipments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2" t="6454" r="5344" b="31897"/>
          <a:stretch/>
        </p:blipFill>
        <p:spPr>
          <a:xfrm>
            <a:off x="203714" y="1296403"/>
            <a:ext cx="8940286" cy="3296699"/>
          </a:xfrm>
        </p:spPr>
      </p:pic>
    </p:spTree>
    <p:extLst>
      <p:ext uri="{BB962C8B-B14F-4D97-AF65-F5344CB8AC3E}">
        <p14:creationId xmlns:p14="http://schemas.microsoft.com/office/powerpoint/2010/main" val="153656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Compute </a:t>
            </a:r>
            <a:r>
              <a:rPr lang="en-US" dirty="0" err="1" smtClean="0"/>
              <a:t>Avg</a:t>
            </a:r>
            <a:r>
              <a:rPr lang="en-US" dirty="0" smtClean="0"/>
              <a:t> Processing Time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" t="7803" r="3683" b="29880"/>
          <a:stretch/>
        </p:blipFill>
        <p:spPr>
          <a:xfrm>
            <a:off x="140700" y="1294227"/>
            <a:ext cx="8919671" cy="318633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89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CEP + Stream SQL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12" y="909757"/>
            <a:ext cx="822957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// complex event processing result</a:t>
            </a:r>
            <a:endParaRPr lang="en-US" sz="1400" b="1" dirty="0" smtClean="0">
              <a:solidFill>
                <a:srgbClr val="008F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dirty="0" err="1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val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delResult</a:t>
            </a:r>
            <a:r>
              <a:rPr lang="en-US" sz="1400" b="1" dirty="0">
                <a:solidFill>
                  <a:srgbClr val="008000"/>
                </a:solidFill>
                <a:latin typeface="Courier-Bold"/>
              </a:rPr>
              <a:t>:</a:t>
            </a:r>
            <a:r>
              <a:rPr lang="en-US" sz="14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400" dirty="0">
                <a:solidFill>
                  <a:srgbClr val="B00040"/>
                </a:solidFill>
                <a:latin typeface="Courier"/>
              </a:rPr>
              <a:t>DataStream</a:t>
            </a:r>
            <a:r>
              <a:rPr lang="en-US" sz="1400" dirty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400" dirty="0">
                <a:solidFill>
                  <a:srgbClr val="B00040"/>
                </a:solidFill>
                <a:latin typeface="Courier"/>
              </a:rPr>
              <a:t>Either</a:t>
            </a:r>
            <a:r>
              <a:rPr lang="en-US" sz="1400" dirty="0" smtClean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400" dirty="0" err="1" smtClean="0">
                <a:solidFill>
                  <a:srgbClr val="B00040"/>
                </a:solidFill>
                <a:latin typeface="Courier"/>
              </a:rPr>
              <a:t>DeliveryWarn</a:t>
            </a:r>
            <a:r>
              <a:rPr lang="en-US" sz="1400" dirty="0">
                <a:solidFill>
                  <a:prstClr val="black"/>
                </a:solidFill>
                <a:latin typeface="Courier"/>
              </a:rPr>
              <a:t>, </a:t>
            </a:r>
            <a:r>
              <a:rPr lang="en-US" sz="1400" dirty="0" err="1" smtClean="0">
                <a:solidFill>
                  <a:srgbClr val="B00040"/>
                </a:solidFill>
                <a:latin typeface="Courier"/>
              </a:rPr>
              <a:t>DeliverySucc</a:t>
            </a:r>
            <a:r>
              <a:rPr lang="en-US" sz="1400" dirty="0">
                <a:solidFill>
                  <a:srgbClr val="666666"/>
                </a:solidFill>
                <a:latin typeface="Courier"/>
              </a:rPr>
              <a:t>]]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…</a:t>
            </a:r>
            <a:endParaRPr lang="en-US" sz="1400" i="1" dirty="0">
              <a:solidFill>
                <a:srgbClr val="4F9293"/>
              </a:solidFill>
              <a:latin typeface="Courier"/>
              <a:ea typeface="Courier"/>
              <a:cs typeface="Courier"/>
            </a:endParaRPr>
          </a:p>
          <a:p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dirty="0" err="1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val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delWarn</a:t>
            </a:r>
            <a:r>
              <a:rPr lang="en-US" sz="1400" b="1" dirty="0" smtClean="0">
                <a:solidFill>
                  <a:srgbClr val="008000"/>
                </a:solidFill>
                <a:latin typeface="Courier-Bold"/>
              </a:rPr>
              <a:t>:</a:t>
            </a:r>
            <a:r>
              <a:rPr lang="en-US" sz="1400" dirty="0" smtClean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400" dirty="0">
                <a:solidFill>
                  <a:srgbClr val="B00040"/>
                </a:solidFill>
                <a:latin typeface="Courier"/>
              </a:rPr>
              <a:t>DataStream</a:t>
            </a:r>
            <a:r>
              <a:rPr lang="en-US" sz="1400" dirty="0" smtClean="0">
                <a:solidFill>
                  <a:srgbClr val="666666"/>
                </a:solidFill>
                <a:latin typeface="Courier"/>
              </a:rPr>
              <a:t>[</a:t>
            </a:r>
            <a:r>
              <a:rPr lang="en-US" sz="1400" dirty="0" err="1" smtClean="0">
                <a:solidFill>
                  <a:srgbClr val="B00040"/>
                </a:solidFill>
                <a:latin typeface="Courier"/>
              </a:rPr>
              <a:t>DeliveryWarn</a:t>
            </a:r>
            <a:r>
              <a:rPr lang="en-US" sz="1400" dirty="0" smtClean="0">
                <a:solidFill>
                  <a:srgbClr val="666666"/>
                </a:solidFill>
                <a:latin typeface="Courier"/>
              </a:rPr>
              <a:t>]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delResult</a:t>
            </a:r>
            <a:r>
              <a:rPr lang="en-US" sz="1400" dirty="0" err="1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flatMap</a:t>
            </a:r>
            <a:r>
              <a:rPr lang="en-US" sz="1400" dirty="0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_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left</a:t>
            </a:r>
            <a:r>
              <a:rPr lang="en-US" sz="1400" dirty="0" err="1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toOption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)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dirty="0" err="1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val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deliveryWarningTable</a:t>
            </a:r>
            <a:r>
              <a:rPr lang="en-US" sz="1400" b="1" dirty="0">
                <a:solidFill>
                  <a:srgbClr val="008000"/>
                </a:solidFill>
                <a:latin typeface="Courier-Bold"/>
              </a:rPr>
              <a:t>:</a:t>
            </a:r>
            <a:r>
              <a:rPr lang="en-US" sz="1400" dirty="0">
                <a:solidFill>
                  <a:prstClr val="black"/>
                </a:solidFill>
                <a:latin typeface="Courier"/>
              </a:rPr>
              <a:t> </a:t>
            </a:r>
            <a:r>
              <a:rPr lang="en-US" sz="1400" dirty="0" smtClean="0">
                <a:solidFill>
                  <a:srgbClr val="B00040"/>
                </a:solidFill>
                <a:latin typeface="Courier"/>
              </a:rPr>
              <a:t>Table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delWarn</a:t>
            </a:r>
            <a:r>
              <a:rPr lang="en-US" sz="1400" dirty="0" err="1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toTable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tableEnv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)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tableEnv</a:t>
            </a:r>
            <a:r>
              <a:rPr lang="en-US" sz="1400" dirty="0" err="1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registerTable</a:t>
            </a:r>
            <a:r>
              <a:rPr lang="en-US" sz="1400" dirty="0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”</a:t>
            </a:r>
            <a:r>
              <a:rPr lang="en-US" sz="1400" dirty="0" err="1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deliveryWarnings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”</a:t>
            </a:r>
            <a:r>
              <a:rPr lang="en-US" sz="1400" dirty="0" smtClean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,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deliveryWarningTable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)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i="1" dirty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// calculate the </a:t>
            </a:r>
            <a:r>
              <a:rPr lang="en-US" sz="1400" i="1" dirty="0" smtClean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delayed deliveries </a:t>
            </a:r>
            <a:r>
              <a:rPr lang="en-US" sz="1400" i="1" dirty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per </a:t>
            </a:r>
            <a:r>
              <a:rPr lang="en-US" sz="1400" i="1" dirty="0" smtClean="0">
                <a:solidFill>
                  <a:srgbClr val="4F9293"/>
                </a:solidFill>
                <a:latin typeface="Courier"/>
                <a:ea typeface="Courier"/>
                <a:cs typeface="Courier"/>
              </a:rPr>
              <a:t>day</a:t>
            </a:r>
            <a:endParaRPr lang="en-US" sz="1400" i="1" dirty="0">
              <a:solidFill>
                <a:srgbClr val="4F9293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dirty="0" err="1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v</a:t>
            </a:r>
            <a:r>
              <a:rPr lang="en-US" sz="1400" b="1" dirty="0" err="1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al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delayedDeliveriesPerDay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tableEnv</a:t>
            </a:r>
            <a:r>
              <a:rPr lang="en-US" sz="1400" dirty="0" err="1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sql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(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"""SELECT STREAM</a:t>
            </a:r>
          </a:p>
          <a:p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    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|  TUMBLE_START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, INTERVAL ‘1’ 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DAY) 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AS 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day,</a:t>
            </a:r>
            <a:endParaRPr lang="en-US" sz="1400" dirty="0">
              <a:solidFill>
                <a:srgbClr val="C9352B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    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|  COUNT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(*) AS </a:t>
            </a:r>
            <a:r>
              <a:rPr lang="en-US" sz="1400" dirty="0" err="1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cnt</a:t>
            </a:r>
            <a:endParaRPr lang="en-US" sz="1400" dirty="0">
              <a:solidFill>
                <a:srgbClr val="C9352B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    |FROM </a:t>
            </a:r>
            <a:r>
              <a:rPr lang="en-US" sz="1400" dirty="0" err="1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deliveryWarnings</a:t>
            </a:r>
            <a:endParaRPr lang="en-US" sz="1400" dirty="0">
              <a:solidFill>
                <a:srgbClr val="C9352B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    |GROUP BY TUMBLE(</a:t>
            </a:r>
            <a:r>
              <a:rPr lang="en-US" sz="1400" dirty="0" err="1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, INTERVAL ‘1’ 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DAY)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"""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stripMargin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137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CEP-enriched Stream SQL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23" y="909757"/>
            <a:ext cx="882921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SELECT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TUMBLE_START(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1400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INTERVAL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'1'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DAY)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day,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AVG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(duration)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avgDuration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endParaRPr lang="en-US" sz="1400" dirty="0" smtClean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i="1" dirty="0" smtClean="0">
                <a:solidFill>
                  <a:schemeClr val="accent2">
                    <a:lumMod val="75000"/>
                  </a:schemeClr>
                </a:solidFill>
                <a:latin typeface="Courier"/>
                <a:ea typeface="Courier"/>
                <a:cs typeface="Courier"/>
              </a:rPr>
              <a:t>  // CEP pattern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SELECT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b.tStamp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-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a.tStamp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duration,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b.tStamp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FROM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inputs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PATTERN</a:t>
            </a:r>
            <a:endParaRPr lang="en-US" sz="1400" dirty="0" smtClean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a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FOLLOW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BY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b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PARTITION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BY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orderId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ORDER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BY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b="1" dirty="0" smtClean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WITHIN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INTERVAL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1’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HOUR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	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WHERE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	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a.status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ea typeface="Courier"/>
                <a:cs typeface="Courier"/>
              </a:rPr>
              <a:t>‘received’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AND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b.status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797979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‘shipped’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)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GROUP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b="1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BY</a:t>
            </a:r>
            <a:endParaRPr lang="en-US" sz="1400" dirty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TUMBLE(</a:t>
            </a:r>
            <a:r>
              <a:rPr lang="en-US" sz="1400" dirty="0" err="1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tStamp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1400" dirty="0">
                <a:solidFill>
                  <a:srgbClr val="008F00"/>
                </a:solidFill>
                <a:latin typeface="Courier"/>
                <a:ea typeface="Courier"/>
                <a:cs typeface="Courier"/>
              </a:rPr>
              <a:t>INTERVAL</a:t>
            </a:r>
            <a:r>
              <a:rPr lang="en-US" sz="1400" dirty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C9352B"/>
                </a:solidFill>
                <a:latin typeface="Courier"/>
                <a:ea typeface="Courier"/>
                <a:cs typeface="Courier"/>
              </a:rPr>
              <a:t>1’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DAY)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8461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ym typeface="Wingdings"/>
              </a:rPr>
              <a:t>Apache Flink handles CEP and analytical workloads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Apache </a:t>
            </a:r>
            <a:r>
              <a:rPr lang="en-US" dirty="0" err="1" smtClean="0">
                <a:sym typeface="Wingdings"/>
              </a:rPr>
              <a:t>Flink</a:t>
            </a:r>
            <a:r>
              <a:rPr lang="en-US" dirty="0" smtClean="0">
                <a:sym typeface="Wingdings"/>
              </a:rPr>
              <a:t> offers intuitive APIs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New class of applications by CEP and Stream SQL integration 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0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Complex Event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Analyzing a stream of events and drawing conclusions</a:t>
            </a:r>
          </a:p>
          <a:p>
            <a:pPr lvl="1"/>
            <a:r>
              <a:rPr lang="en-US" sz="1800" dirty="0" smtClean="0"/>
              <a:t>Detect patterns and assemble new events</a:t>
            </a:r>
          </a:p>
          <a:p>
            <a:endParaRPr lang="en-US" sz="1000" dirty="0" smtClean="0"/>
          </a:p>
          <a:p>
            <a:r>
              <a:rPr lang="en-US" sz="2400" dirty="0" smtClean="0"/>
              <a:t>Applications</a:t>
            </a:r>
          </a:p>
          <a:p>
            <a:pPr lvl="1"/>
            <a:r>
              <a:rPr lang="en-US" sz="1800" dirty="0" smtClean="0"/>
              <a:t>Network intrusion</a:t>
            </a:r>
            <a:endParaRPr lang="en-US" sz="1800" dirty="0"/>
          </a:p>
          <a:p>
            <a:pPr lvl="1"/>
            <a:r>
              <a:rPr lang="en-US" sz="1800" dirty="0" smtClean="0"/>
              <a:t>Process monitoring</a:t>
            </a:r>
            <a:endParaRPr lang="en-US" sz="1800" dirty="0"/>
          </a:p>
          <a:p>
            <a:pPr lvl="1"/>
            <a:r>
              <a:rPr lang="en-US" sz="1800" dirty="0" smtClean="0"/>
              <a:t>Algorithmic trading</a:t>
            </a:r>
          </a:p>
          <a:p>
            <a:pPr lvl="1"/>
            <a:endParaRPr lang="is-IS" sz="1000" dirty="0" smtClean="0"/>
          </a:p>
          <a:p>
            <a:r>
              <a:rPr lang="en-US" sz="2400" dirty="0"/>
              <a:t>Demanding requirements on stream processor</a:t>
            </a:r>
          </a:p>
          <a:p>
            <a:pPr lvl="1"/>
            <a:r>
              <a:rPr lang="en-US" sz="1800" dirty="0" smtClean="0"/>
              <a:t>Low latency!</a:t>
            </a:r>
          </a:p>
          <a:p>
            <a:pPr lvl="1"/>
            <a:r>
              <a:rPr lang="en-US" sz="1800" dirty="0" smtClean="0"/>
              <a:t>Exactly</a:t>
            </a:r>
            <a:r>
              <a:rPr lang="en-US" sz="1800" dirty="0"/>
              <a:t>-once </a:t>
            </a:r>
            <a:r>
              <a:rPr lang="en-US" sz="1800" dirty="0" smtClean="0"/>
              <a:t>semantics &amp; event-time support</a:t>
            </a:r>
            <a:endParaRPr lang="is-I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60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Batch Analytics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266568"/>
            <a:ext cx="8229600" cy="3328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34AD91"/>
              </a:buClr>
              <a:buFont typeface="Wingdings" charset="2"/>
              <a:buChar char="§"/>
              <a:defRPr sz="3200" kern="1200">
                <a:solidFill>
                  <a:schemeClr val="tx1"/>
                </a:solidFill>
                <a:latin typeface="Avenir Next Regular"/>
                <a:ea typeface="+mn-ea"/>
                <a:cs typeface="Avenir Next Regular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34AD91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venir Next Regular"/>
                <a:ea typeface="+mn-ea"/>
                <a:cs typeface="Avenir Next Regular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Next Regular"/>
                <a:ea typeface="+mn-ea"/>
                <a:cs typeface="Avenir Next Regular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Next Regular"/>
                <a:ea typeface="+mn-ea"/>
                <a:cs typeface="Avenir Next Regular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Next Regular"/>
                <a:ea typeface="+mn-ea"/>
                <a:cs typeface="Avenir Next Regular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The batch approach to data analytics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8989" r="35619" b="38170"/>
          <a:stretch/>
        </p:blipFill>
        <p:spPr>
          <a:xfrm>
            <a:off x="1481786" y="1835416"/>
            <a:ext cx="6180428" cy="320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7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Streaming Analytics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6568"/>
            <a:ext cx="8229600" cy="3358906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 smtClean="0"/>
              <a:t>Online aggregation of streams</a:t>
            </a:r>
          </a:p>
          <a:p>
            <a:pPr lvl="1"/>
            <a:r>
              <a:rPr lang="en-US" sz="1900" dirty="0" smtClean="0"/>
              <a:t>No delay – Continuous results</a:t>
            </a:r>
          </a:p>
          <a:p>
            <a:endParaRPr lang="en-US" sz="1900" dirty="0"/>
          </a:p>
          <a:p>
            <a:r>
              <a:rPr lang="en-US" sz="2600" dirty="0" smtClean="0"/>
              <a:t>Stream analytics subsumes batch analytics</a:t>
            </a:r>
          </a:p>
          <a:p>
            <a:pPr lvl="1"/>
            <a:r>
              <a:rPr lang="en-US" sz="1900" dirty="0" smtClean="0"/>
              <a:t>Batch is a finite stream</a:t>
            </a:r>
          </a:p>
          <a:p>
            <a:endParaRPr lang="en-US" sz="1900" dirty="0" smtClean="0"/>
          </a:p>
          <a:p>
            <a:r>
              <a:rPr lang="en-US" sz="2600" dirty="0" smtClean="0"/>
              <a:t>Demanding requirements on stream processor</a:t>
            </a:r>
          </a:p>
          <a:p>
            <a:pPr lvl="1"/>
            <a:r>
              <a:rPr lang="en-US" sz="1900" dirty="0" smtClean="0"/>
              <a:t>High throughput</a:t>
            </a:r>
          </a:p>
          <a:p>
            <a:pPr lvl="1"/>
            <a:r>
              <a:rPr lang="en-US" sz="1900" dirty="0" smtClean="0"/>
              <a:t>Exactly-once semantics</a:t>
            </a:r>
          </a:p>
          <a:p>
            <a:pPr lvl="1"/>
            <a:r>
              <a:rPr lang="en-US" sz="1900" dirty="0"/>
              <a:t>E</a:t>
            </a:r>
            <a:r>
              <a:rPr lang="en-US" sz="1900" dirty="0" smtClean="0"/>
              <a:t>vent-time &amp; advanced window support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73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</a:t>
            </a:r>
            <a:r>
              <a:rPr lang="en-US" dirty="0" smtClean="0"/>
              <a:t>Flink®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05784"/>
            <a:ext cx="8470557" cy="348884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Platform for scalable stream processing</a:t>
            </a:r>
          </a:p>
          <a:p>
            <a:endParaRPr lang="en-US" dirty="0" smtClean="0"/>
          </a:p>
          <a:p>
            <a:r>
              <a:rPr lang="en-US" dirty="0" smtClean="0"/>
              <a:t>Meets requirements of CEP and stream analytics</a:t>
            </a:r>
          </a:p>
          <a:p>
            <a:pPr lvl="1"/>
            <a:r>
              <a:rPr lang="en-US" dirty="0" smtClean="0"/>
              <a:t>Low latency and high throughput</a:t>
            </a:r>
          </a:p>
          <a:p>
            <a:pPr lvl="1"/>
            <a:r>
              <a:rPr lang="en-US" dirty="0"/>
              <a:t>Exactly-once semantics</a:t>
            </a:r>
          </a:p>
          <a:p>
            <a:pPr lvl="1"/>
            <a:r>
              <a:rPr lang="en-US" dirty="0" smtClean="0"/>
              <a:t>Event-time &amp; advanced windowing</a:t>
            </a:r>
          </a:p>
          <a:p>
            <a:endParaRPr lang="en-US" dirty="0" smtClean="0"/>
          </a:p>
          <a:p>
            <a:r>
              <a:rPr lang="en-US" dirty="0" smtClean="0"/>
              <a:t>Core DataStream API available for Java &amp; Scala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80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This Talk is 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05784"/>
            <a:ext cx="8470557" cy="348884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Flink’s new APIs for CEP and Stream Analytics</a:t>
            </a:r>
            <a:endParaRPr lang="en-US" dirty="0"/>
          </a:p>
          <a:p>
            <a:pPr lvl="1"/>
            <a:r>
              <a:rPr lang="en-US" dirty="0" smtClean="0"/>
              <a:t>DSL to define CEP patterns and actions</a:t>
            </a:r>
            <a:endParaRPr lang="en-US" dirty="0"/>
          </a:p>
          <a:p>
            <a:pPr lvl="1"/>
            <a:r>
              <a:rPr lang="en-US" dirty="0" smtClean="0"/>
              <a:t>Stream SQL to define queries on streams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Integration of CEP and </a:t>
            </a:r>
            <a:r>
              <a:rPr lang="en-US" dirty="0"/>
              <a:t>S</a:t>
            </a:r>
            <a:r>
              <a:rPr lang="en-US" dirty="0" smtClean="0"/>
              <a:t>tream SQL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Early stage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Work in progress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85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Tracking an Order Process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44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Order Fulfillment Scenario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6" t="7162" r="26942" b="29185"/>
          <a:stretch/>
        </p:blipFill>
        <p:spPr>
          <a:xfrm>
            <a:off x="1051686" y="1012641"/>
            <a:ext cx="7151009" cy="402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6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8153</TotalTime>
  <Words>766</Words>
  <Application>Microsoft Macintosh PowerPoint</Application>
  <PresentationFormat>On-screen Show (16:9)</PresentationFormat>
  <Paragraphs>207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Avenir Next Demi Bold</vt:lpstr>
      <vt:lpstr>Avenir Next Regular</vt:lpstr>
      <vt:lpstr>Calibri</vt:lpstr>
      <vt:lpstr>Consolas</vt:lpstr>
      <vt:lpstr>Courier</vt:lpstr>
      <vt:lpstr>Courier-Bold</vt:lpstr>
      <vt:lpstr>Wingdings</vt:lpstr>
      <vt:lpstr>Arial</vt:lpstr>
      <vt:lpstr>1_Office Theme</vt:lpstr>
      <vt:lpstr>Streaming Analytics &amp; CEP Two sides of the same coin?</vt:lpstr>
      <vt:lpstr>Streams are Everywhere</vt:lpstr>
      <vt:lpstr>Complex Event Processing</vt:lpstr>
      <vt:lpstr>Batch Analytics</vt:lpstr>
      <vt:lpstr>Streaming Analytics </vt:lpstr>
      <vt:lpstr>Apache Flink®</vt:lpstr>
      <vt:lpstr>This Talk is About</vt:lpstr>
      <vt:lpstr>Tracking an Order Process</vt:lpstr>
      <vt:lpstr>Order Fulfillment Scenario</vt:lpstr>
      <vt:lpstr>Order Events</vt:lpstr>
      <vt:lpstr>Aggregating Massive Streams</vt:lpstr>
      <vt:lpstr>Stream Analytics</vt:lpstr>
      <vt:lpstr>Compute Aggregates on Streams</vt:lpstr>
      <vt:lpstr>Example: Count Orders by Hour</vt:lpstr>
      <vt:lpstr>Example: Count Orders by Hour</vt:lpstr>
      <vt:lpstr>Stream SQL Architecture</vt:lpstr>
      <vt:lpstr>Pattern Matching on Streams</vt:lpstr>
      <vt:lpstr>Real-time Warnings</vt:lpstr>
      <vt:lpstr>CEP to the Rescue</vt:lpstr>
      <vt:lpstr>CEP Example</vt:lpstr>
      <vt:lpstr>Processing: Order  Shipment</vt:lpstr>
      <vt:lpstr>… and both at the same time!</vt:lpstr>
      <vt:lpstr>Count Delayed Shipments</vt:lpstr>
      <vt:lpstr>Compute Avg Processing Time</vt:lpstr>
      <vt:lpstr>CEP + Stream SQL</vt:lpstr>
      <vt:lpstr>CEP-enriched Stream SQL</vt:lpstr>
      <vt:lpstr>Conclusion</vt:lpstr>
    </vt:vector>
  </TitlesOfParts>
  <Company>data Artisans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Kostas Tzoumas</dc:creator>
  <cp:lastModifiedBy>Till Rohrmann</cp:lastModifiedBy>
  <cp:revision>404</cp:revision>
  <dcterms:created xsi:type="dcterms:W3CDTF">2016-03-29T17:37:25Z</dcterms:created>
  <dcterms:modified xsi:type="dcterms:W3CDTF">2016-09-08T09:29:34Z</dcterms:modified>
</cp:coreProperties>
</file>

<file path=docProps/thumbnail.jpeg>
</file>